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64" r:id="rId2"/>
    <p:sldId id="258" r:id="rId3"/>
    <p:sldId id="259" r:id="rId4"/>
    <p:sldId id="266" r:id="rId5"/>
    <p:sldId id="260" r:id="rId6"/>
    <p:sldId id="265" r:id="rId7"/>
  </p:sldIdLst>
  <p:sldSz cx="16256000" cy="234315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3"/>
      <p:italic r:id="rId14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8lbz7tKbiemoxxdvy8+GS1d4mE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Sierra Musse" initials="LSM" lastIdx="1" clrIdx="0">
    <p:extLst>
      <p:ext uri="{19B8F6BF-5375-455C-9EA6-DF929625EA0E}">
        <p15:presenceInfo xmlns:p15="http://schemas.microsoft.com/office/powerpoint/2012/main" userId="4b42db3056a0b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AC63B6-7788-42E1-BD7E-275DCEED22F8}">
  <a:tblStyle styleId="{AAAC63B6-7788-42E1-BD7E-275DCEED22F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6041"/>
  </p:normalViewPr>
  <p:slideViewPr>
    <p:cSldViewPr snapToGrid="0">
      <p:cViewPr>
        <p:scale>
          <a:sx n="50" d="100"/>
          <a:sy n="50" d="100"/>
        </p:scale>
        <p:origin x="167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685800"/>
            <a:ext cx="2378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85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685800"/>
            <a:ext cx="2378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685800"/>
            <a:ext cx="2378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685800"/>
            <a:ext cx="2378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423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685800"/>
            <a:ext cx="2378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685800"/>
            <a:ext cx="2378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5099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1219318" y="3835000"/>
            <a:ext cx="13818952" cy="8158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00"/>
              <a:buFont typeface="Calibri"/>
              <a:buNone/>
              <a:defRPr sz="10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2032199" y="12307796"/>
            <a:ext cx="12193191" cy="565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libri"/>
              <a:buNone/>
              <a:defRPr sz="4200"/>
            </a:lvl1pPr>
            <a:lvl2pPr marL="914400" lvl="1" indent="-228600" algn="ctr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libri"/>
              <a:buNone/>
              <a:defRPr sz="4200"/>
            </a:lvl2pPr>
            <a:lvl3pPr marL="1371600" lvl="2" indent="-228600" algn="ctr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libri"/>
              <a:buNone/>
              <a:defRPr sz="4200"/>
            </a:lvl3pPr>
            <a:lvl4pPr marL="1828800" lvl="3" indent="-228600" algn="ctr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libri"/>
              <a:buNone/>
              <a:defRPr sz="4200"/>
            </a:lvl4pPr>
            <a:lvl5pPr marL="2286000" lvl="4" indent="-228600" algn="ctr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libri"/>
              <a:buNone/>
              <a:defRPr sz="4200"/>
            </a:lvl5pPr>
            <a:lvl6pPr marL="2743200" lvl="5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14765392" y="22161414"/>
            <a:ext cx="374487" cy="36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1119826" y="1247600"/>
            <a:ext cx="14022172" cy="452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1119827" y="5744362"/>
            <a:ext cx="6877723" cy="281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libri"/>
              <a:buNone/>
              <a:defRPr sz="4200" b="1"/>
            </a:lvl1pPr>
            <a:lvl2pPr marL="914400" lvl="1" indent="-228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libri"/>
              <a:buNone/>
              <a:defRPr sz="4200" b="1"/>
            </a:lvl2pPr>
            <a:lvl3pPr marL="1371600" lvl="2" indent="-228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libri"/>
              <a:buNone/>
              <a:defRPr sz="4200" b="1"/>
            </a:lvl3pPr>
            <a:lvl4pPr marL="1828800" lvl="3" indent="-228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libri"/>
              <a:buNone/>
              <a:defRPr sz="4200" b="1"/>
            </a:lvl4pPr>
            <a:lvl5pPr marL="2286000" lvl="4" indent="-228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libri"/>
              <a:buNone/>
              <a:defRPr sz="4200" b="1"/>
            </a:lvl5pPr>
            <a:lvl6pPr marL="2743200" lvl="5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2"/>
          </p:nvPr>
        </p:nvSpPr>
        <p:spPr>
          <a:xfrm>
            <a:off x="8230405" y="5744362"/>
            <a:ext cx="6911593" cy="281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14765392" y="22161414"/>
            <a:ext cx="374487" cy="36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1117709" y="1247600"/>
            <a:ext cx="14022171" cy="452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14765392" y="22161414"/>
            <a:ext cx="374487" cy="36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14765392" y="22161414"/>
            <a:ext cx="374487" cy="36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1119826" y="1562206"/>
            <a:ext cx="5243497" cy="546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6911592" y="3373935"/>
            <a:ext cx="8230404" cy="16652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584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/>
            </a:lvl1pPr>
            <a:lvl2pPr marL="914400" lvl="1" indent="-584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/>
            </a:lvl2pPr>
            <a:lvl3pPr marL="1371600" lvl="2" indent="-584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/>
            </a:lvl3pPr>
            <a:lvl4pPr marL="1828800" lvl="3" indent="-584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/>
            </a:lvl4pPr>
            <a:lvl5pPr marL="2286000" lvl="4" indent="-5842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5600"/>
              <a:buChar char="•"/>
              <a:defRPr sz="5600"/>
            </a:lvl5pPr>
            <a:lvl6pPr marL="2743200" lvl="5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2"/>
          </p:nvPr>
        </p:nvSpPr>
        <p:spPr>
          <a:xfrm>
            <a:off x="1119826" y="7029926"/>
            <a:ext cx="5243497" cy="1302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14765392" y="22161414"/>
            <a:ext cx="374487" cy="36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1119826" y="1562206"/>
            <a:ext cx="5243497" cy="546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Calibri"/>
              <a:buNone/>
              <a:defRPr sz="5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>
            <a:spLocks noGrp="1"/>
          </p:cNvSpPr>
          <p:nvPr>
            <p:ph type="pic" idx="2"/>
          </p:nvPr>
        </p:nvSpPr>
        <p:spPr>
          <a:xfrm>
            <a:off x="6911592" y="3373935"/>
            <a:ext cx="8230404" cy="16652683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1119826" y="7029926"/>
            <a:ext cx="5243497" cy="13023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/>
            </a:lvl2pPr>
            <a:lvl3pPr marL="1371600" lvl="2" indent="-228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/>
            </a:lvl3pPr>
            <a:lvl4pPr marL="1828800" lvl="3" indent="-228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/>
            </a:lvl4pPr>
            <a:lvl5pPr marL="2286000" lvl="4" indent="-2286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sldNum" idx="12"/>
          </p:nvPr>
        </p:nvSpPr>
        <p:spPr>
          <a:xfrm>
            <a:off x="14765392" y="22161414"/>
            <a:ext cx="374487" cy="36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>
            <a:spLocks noGrp="1"/>
          </p:cNvSpPr>
          <p:nvPr>
            <p:ph type="title"/>
          </p:nvPr>
        </p:nvSpPr>
        <p:spPr>
          <a:xfrm>
            <a:off x="1117709" y="1247600"/>
            <a:ext cx="14022171" cy="452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81"/>
              </a:buClr>
              <a:buSzPts val="4200"/>
              <a:buFont typeface="Arial"/>
              <a:buNone/>
              <a:defRPr sz="4200">
                <a:solidFill>
                  <a:srgbClr val="00338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14856832" y="22207134"/>
            <a:ext cx="283047" cy="27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1117709" y="1247600"/>
            <a:ext cx="14022171" cy="452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Calibri"/>
              <a:buNone/>
              <a:defRPr sz="7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Calibri"/>
              <a:buNone/>
              <a:defRPr sz="7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Calibri"/>
              <a:buNone/>
              <a:defRPr sz="7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Calibri"/>
              <a:buNone/>
              <a:defRPr sz="7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Calibri"/>
              <a:buNone/>
              <a:defRPr sz="7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Calibri"/>
              <a:buNone/>
              <a:defRPr sz="7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Calibri"/>
              <a:buNone/>
              <a:defRPr sz="7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Calibri"/>
              <a:buNone/>
              <a:defRPr sz="7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Calibri"/>
              <a:buNone/>
              <a:defRPr sz="7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1117709" y="6237975"/>
            <a:ext cx="14022171" cy="1486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5397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Char char="•"/>
              <a:defRPr sz="4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97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Char char="•"/>
              <a:defRPr sz="4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97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Char char="•"/>
              <a:defRPr sz="4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97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Char char="•"/>
              <a:defRPr sz="4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97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Char char="•"/>
              <a:defRPr sz="4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97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Char char="•"/>
              <a:defRPr sz="4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97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Char char="•"/>
              <a:defRPr sz="4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97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Char char="•"/>
              <a:defRPr sz="4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9750" algn="l" rtl="0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Char char="•"/>
              <a:defRPr sz="4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sldNum" idx="12"/>
          </p:nvPr>
        </p:nvSpPr>
        <p:spPr>
          <a:xfrm>
            <a:off x="14765392" y="22161414"/>
            <a:ext cx="374487" cy="362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Calibri"/>
              <a:buNone/>
              <a:defRPr sz="2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fltcomunicaciones.com/fltportal/web/ver_mas/Tv/35273/2022-12-05/104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hyperlink" Target="http://www.fltcomunicaciones.com/fltportal/web/ver_mas/Tv/16472/2021-03-24/10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hyperlink" Target="https://www.fltcomunicaciones.com/fltportal/web/ver_mas/Tv/46664/2023-09-07/104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://www.fltcomunicaciones.com/fltportal/web/ver_mas/Tv/35388/2022-12-03/104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fltcomunicaciones.com/fltportal/web/ver_mas/Tv/45738/2023-08-24/10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hyperlink" Target="http://www.fltcomunicaciones.com/fltportal/web/ver_mas/Tv/16472/2021-03-24/10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tcomunicaciones.com/fltportal/web/ver_mas/Radio/69511/2023-08-21/104" TargetMode="External"/><Relationship Id="rId5" Type="http://schemas.openxmlformats.org/officeDocument/2006/relationships/hyperlink" Target="http://www.fltcomunicaciones.com/fltportal/web/ver_mas/Tv/30509/2022-07-22/104" TargetMode="External"/><Relationship Id="rId4" Type="http://schemas.openxmlformats.org/officeDocument/2006/relationships/image" Target="../media/image4.jpg"/><Relationship Id="rId9" Type="http://schemas.openxmlformats.org/officeDocument/2006/relationships/hyperlink" Target="http://www.fltcomunicaciones.com/fltportal/web/ver_mas/Radio/69604/2023-08-24/10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tcomunicaciones.com/fltportal/web/ver_mas/Tv/16472/2021-03-24/104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fltcomunicaciones.com/fltportal/web/ver_mas/Prensa/185625/2023-09-03/10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tcomunicaciones.com/fltportal/web/ver_mas/Tv/30509/2022-07-22/104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hyperlink" Target="http://www.fltcomunicaciones.com/fltportal/web/ver_mas/Prensa/184858/2023-08-24/104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tcomunicaciones.com/fltportal/web/ver_mas/Tv/16472/2021-03-24/104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fltcomunicaciones.com/fltportal/web/ver_mas/Prensa/185783/2023-09-04/10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tcomunicaciones.com/fltportal/web/ver_mas/Tv/30509/2022-07-22/104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4.jp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tcomunicaciones.com/fltportal/web/ver_mas/Tv/35388/2022-12-03/104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www.fltcomunicaciones.com/fltportal/web/ver_mas/Tv/16472/2021-03-24/10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ltcomunicaciones.com/fltportal/web/ver_mas/Internet/404645/2023-09-03/104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3.png"/><Relationship Id="rId10" Type="http://schemas.openxmlformats.org/officeDocument/2006/relationships/image" Target="../media/image14.jpeg"/><Relationship Id="rId4" Type="http://schemas.openxmlformats.org/officeDocument/2006/relationships/image" Target="../media/image4.jpg"/><Relationship Id="rId9" Type="http://schemas.openxmlformats.org/officeDocument/2006/relationships/hyperlink" Target="https://www.fltcomunicaciones.com/fltportal/web/ver_mas/Internet/404947/2023-09-04/10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tcomunicaciones.com/fltportal/web/ver_mas/Tv/16472/2021-03-24/104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fltcomunicaciones.com/fltportal/web/ver_mas/Internet/406147/2023-09-06/10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tcomunicaciones.com/fltportal/web/ver_mas/Tv/35388/2022-12-03/10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jp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" descr="Imagen 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08" y="-20731"/>
            <a:ext cx="16257542" cy="6143371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/>
          <p:nvPr/>
        </p:nvSpPr>
        <p:spPr>
          <a:xfrm>
            <a:off x="13574" y="22757231"/>
            <a:ext cx="16271162" cy="6187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endParaRPr sz="3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" name="Google Shape;46;p1"/>
          <p:cNvCxnSpPr/>
          <p:nvPr/>
        </p:nvCxnSpPr>
        <p:spPr>
          <a:xfrm>
            <a:off x="8098" y="6479753"/>
            <a:ext cx="16257588" cy="1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47" name="Google Shape;47;p1"/>
          <p:cNvSpPr txBox="1"/>
          <p:nvPr/>
        </p:nvSpPr>
        <p:spPr>
          <a:xfrm>
            <a:off x="13805413" y="5183867"/>
            <a:ext cx="237137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CO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3</a:t>
            </a:r>
            <a:r>
              <a:rPr lang="es-CO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publicaciones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1" descr="Imagen 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1844" y="5051720"/>
            <a:ext cx="2051822" cy="84194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 txBox="1"/>
          <p:nvPr/>
        </p:nvSpPr>
        <p:spPr>
          <a:xfrm>
            <a:off x="9926417" y="5200715"/>
            <a:ext cx="21683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s-CO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3 publicaciones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1" descr="Imagen 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84859" y="5022118"/>
            <a:ext cx="2040236" cy="83718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"/>
          <p:cNvSpPr txBox="1"/>
          <p:nvPr/>
        </p:nvSpPr>
        <p:spPr>
          <a:xfrm>
            <a:off x="5905946" y="5224488"/>
            <a:ext cx="241555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C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publicaciones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" descr="Imagen 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2007" y="21838339"/>
            <a:ext cx="16244016" cy="162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 descr="Imagen 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200528" y="5038186"/>
            <a:ext cx="1998431" cy="820032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/>
          <p:nvPr/>
        </p:nvSpPr>
        <p:spPr>
          <a:xfrm>
            <a:off x="2924359" y="5913981"/>
            <a:ext cx="1905000" cy="400107"/>
          </a:xfrm>
          <a:prstGeom prst="roundRect">
            <a:avLst>
              <a:gd name="adj" fmla="val 16667"/>
            </a:avLst>
          </a:prstGeom>
          <a:solidFill>
            <a:srgbClr val="002B56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</a:pPr>
            <a:endParaRPr sz="3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9582057" y="5893660"/>
            <a:ext cx="1905000" cy="400107"/>
          </a:xfrm>
          <a:prstGeom prst="roundRect">
            <a:avLst>
              <a:gd name="adj" fmla="val 16667"/>
            </a:avLst>
          </a:prstGeom>
          <a:solidFill>
            <a:srgbClr val="002B56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None/>
            </a:pPr>
            <a:endParaRPr sz="3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2930348" y="5863765"/>
            <a:ext cx="440987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FFFFFF"/>
              </a:buClr>
              <a:buSzPts val="2800"/>
            </a:pPr>
            <a:r>
              <a:rPr lang="es-CO" sz="28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Valorización</a:t>
            </a:r>
            <a:r>
              <a:rPr lang="es-CO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$</a:t>
            </a:r>
            <a:endParaRPr lang="es-CO" sz="2800" dirty="0">
              <a:ea typeface="Calibri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9747889" y="5845504"/>
            <a:ext cx="399408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chemeClr val="lt1"/>
              </a:buClr>
              <a:buSzPts val="2800"/>
            </a:pPr>
            <a:r>
              <a:rPr lang="es-CO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Audiencia </a:t>
            </a:r>
            <a:endParaRPr lang="es-CO"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7097" y="5022911"/>
            <a:ext cx="2274005" cy="9327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/>
        </p:nvSpPr>
        <p:spPr>
          <a:xfrm>
            <a:off x="1706325" y="5217370"/>
            <a:ext cx="3727152" cy="46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s-CO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2 publicaciones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" descr="Imagen 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54525" y="6811070"/>
            <a:ext cx="2927532" cy="12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2170202" y="9743296"/>
            <a:ext cx="5034188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/>
            <a:r>
              <a:rPr lang="es-E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ECONOMÍA COTIDIANA</a:t>
            </a:r>
          </a:p>
        </p:txBody>
      </p:sp>
      <p:sp>
        <p:nvSpPr>
          <p:cNvPr id="62" name="Google Shape;62;p1"/>
          <p:cNvSpPr txBox="1"/>
          <p:nvPr/>
        </p:nvSpPr>
        <p:spPr>
          <a:xfrm>
            <a:off x="1951284" y="13741556"/>
            <a:ext cx="541692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CO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s”, afirma Valora </a:t>
            </a:r>
            <a:r>
              <a:rPr lang="es-MX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Analitik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en su nota digital.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lang="es-ES" sz="2000" b="1" i="0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Helvetica Neue"/>
              <a:buNone/>
            </a:pPr>
            <a:r>
              <a:rPr lang="es-CO" sz="2000" b="0" i="0" u="sng" strike="noStrike" cap="none" dirty="0">
                <a:solidFill>
                  <a:srgbClr val="0563C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11"/>
              </a:rPr>
              <a:t>Clic para ver la noticia completa </a:t>
            </a:r>
            <a:endParaRPr lang="es-CO"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just">
              <a:lnSpc>
                <a:spcPct val="150000"/>
              </a:lnSpc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Valorización: $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s-CO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18.133.800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|Audiencia: 127.425</a:t>
            </a:r>
            <a:endParaRPr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63" name="Google Shape;63;p1"/>
          <p:cNvGrpSpPr/>
          <p:nvPr/>
        </p:nvGrpSpPr>
        <p:grpSpPr>
          <a:xfrm>
            <a:off x="1932112" y="8849704"/>
            <a:ext cx="5416929" cy="695184"/>
            <a:chOff x="4193818" y="303951"/>
            <a:chExt cx="5721747" cy="695183"/>
          </a:xfrm>
        </p:grpSpPr>
        <p:sp>
          <p:nvSpPr>
            <p:cNvPr id="64" name="Google Shape;64;p1"/>
            <p:cNvSpPr/>
            <p:nvPr/>
          </p:nvSpPr>
          <p:spPr>
            <a:xfrm>
              <a:off x="4193818" y="303951"/>
              <a:ext cx="5721747" cy="695183"/>
            </a:xfrm>
            <a:prstGeom prst="rect">
              <a:avLst/>
            </a:prstGeom>
            <a:solidFill>
              <a:srgbClr val="EBA83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1"/>
            <p:cNvSpPr txBox="1"/>
            <p:nvPr/>
          </p:nvSpPr>
          <p:spPr>
            <a:xfrm>
              <a:off x="4214069" y="426300"/>
              <a:ext cx="5635766" cy="443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Medio:  Canal Institucional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66;p1"/>
          <p:cNvSpPr txBox="1"/>
          <p:nvPr/>
        </p:nvSpPr>
        <p:spPr>
          <a:xfrm>
            <a:off x="1430177" y="4335236"/>
            <a:ext cx="133131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Boletín </a:t>
            </a:r>
            <a:r>
              <a:rPr lang="es-CO" sz="2000" dirty="0">
                <a:latin typeface="Calibri"/>
                <a:ea typeface="Calibri"/>
                <a:cs typeface="Calibri"/>
                <a:sym typeface="Calibri"/>
              </a:rPr>
              <a:t>185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Del  </a:t>
            </a:r>
            <a:r>
              <a:rPr lang="es-CO" sz="20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8 de septiembre de 2023      |       Dirección de Comunicación y Mercadeo-VPDH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8871343" y="9793474"/>
            <a:ext cx="52314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/>
            <a:r>
              <a:rPr lang="es-ES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CONVALIDACIÓN Y HOMOLOGACIÓN DE TITULOS </a:t>
            </a:r>
          </a:p>
        </p:txBody>
      </p:sp>
      <p:sp>
        <p:nvSpPr>
          <p:cNvPr id="69" name="Google Shape;69;p1"/>
          <p:cNvSpPr txBox="1"/>
          <p:nvPr/>
        </p:nvSpPr>
        <p:spPr>
          <a:xfrm>
            <a:off x="8822005" y="13678749"/>
            <a:ext cx="531120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“En el boletín de educación superior de 2016, se decía que históricamente se había logrado convalidar puntualmente cerca de 9.000 títulos, estamos hablando de una venta de tiempo de 10 a 15 años”, e</a:t>
            </a:r>
            <a:r>
              <a:rPr lang="es-CO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xpresa </a:t>
            </a:r>
            <a:r>
              <a:rPr lang="es-CO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Omar Eduardo Guevara, director de la Oficina de Egresados de la 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Universidad de La Salle.</a:t>
            </a:r>
            <a:endParaRPr lang="es-CO" sz="20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1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Helvetica Neue"/>
              <a:buNone/>
            </a:pPr>
            <a:r>
              <a:rPr lang="es-CO" sz="2000" b="0" i="0" u="sng" strike="noStrike" cap="none" dirty="0">
                <a:solidFill>
                  <a:srgbClr val="0563C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14"/>
              </a:rPr>
              <a:t>Clic para ver la noticia completa </a:t>
            </a:r>
            <a:endParaRPr lang="es-CO"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just"/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Valorización: $ </a:t>
            </a:r>
            <a:r>
              <a:rPr lang="es-CO" sz="200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20.586.000 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|Audiencia: 127.425</a:t>
            </a:r>
            <a:endParaRPr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72" name="Google Shape;72;p1"/>
          <p:cNvGrpSpPr/>
          <p:nvPr/>
        </p:nvGrpSpPr>
        <p:grpSpPr>
          <a:xfrm>
            <a:off x="8778653" y="8903622"/>
            <a:ext cx="5416778" cy="695183"/>
            <a:chOff x="4193818" y="303951"/>
            <a:chExt cx="5721747" cy="695183"/>
          </a:xfrm>
        </p:grpSpPr>
        <p:sp>
          <p:nvSpPr>
            <p:cNvPr id="73" name="Google Shape;73;p1"/>
            <p:cNvSpPr/>
            <p:nvPr/>
          </p:nvSpPr>
          <p:spPr>
            <a:xfrm>
              <a:off x="4193818" y="303951"/>
              <a:ext cx="5721747" cy="695183"/>
            </a:xfrm>
            <a:prstGeom prst="rect">
              <a:avLst/>
            </a:prstGeom>
            <a:solidFill>
              <a:srgbClr val="EBA83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1"/>
            <p:cNvSpPr txBox="1"/>
            <p:nvPr/>
          </p:nvSpPr>
          <p:spPr>
            <a:xfrm>
              <a:off x="4214069" y="426300"/>
              <a:ext cx="5635766" cy="443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Medio:  Canal Institucional   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9DB3DD9A-6E8C-75E6-7ED5-B68FC9AD59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18055" y="10401914"/>
            <a:ext cx="5430985" cy="305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12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" descr="Imagen 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08" y="-20731"/>
            <a:ext cx="16257542" cy="614337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3"/>
          <p:cNvSpPr/>
          <p:nvPr/>
        </p:nvSpPr>
        <p:spPr>
          <a:xfrm>
            <a:off x="13574" y="22757231"/>
            <a:ext cx="16271162" cy="6187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endParaRPr sz="3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3" descr="Imagen 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007" y="21838339"/>
            <a:ext cx="16244016" cy="162748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1501706" y="8429621"/>
            <a:ext cx="5345400" cy="2678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just"/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“</a:t>
            </a:r>
            <a:r>
              <a:rPr lang="es-CO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Una nueva conciencia a través del arte y la cultura del 13 al 16 de septiembre un evento que se desarrollará en la </a:t>
            </a:r>
            <a:r>
              <a:rPr lang="es-CO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Universidad de La Salle </a:t>
            </a:r>
            <a:r>
              <a:rPr lang="es-CO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 el Gimnasio Moderno</a:t>
            </a:r>
            <a:r>
              <a:rPr lang="es-CO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”, </a:t>
            </a:r>
            <a:r>
              <a:rPr lang="es-CO" sz="2000" dirty="0">
                <a:latin typeface="Calibri" panose="020F0502020204030204" pitchFamily="34" charset="0"/>
                <a:cs typeface="Calibri" panose="020F0502020204030204" pitchFamily="34" charset="0"/>
              </a:rPr>
              <a:t>indica</a:t>
            </a:r>
            <a:r>
              <a:rPr lang="es-CO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RCN Radio en su programa radial.</a:t>
            </a:r>
          </a:p>
          <a:p>
            <a:pPr algn="just"/>
            <a:endParaRPr sz="2000" b="1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Helvetica Neue"/>
              <a:buNone/>
            </a:pPr>
            <a:r>
              <a:rPr lang="es-CO" sz="2000" b="0" i="0" u="sng" strike="noStrike" cap="none" dirty="0">
                <a:solidFill>
                  <a:srgbClr val="0563C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6"/>
              </a:rPr>
              <a:t>Clic para ver la noticia completa </a:t>
            </a:r>
            <a:endParaRPr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just">
              <a:spcBef>
                <a:spcPts val="800"/>
              </a:spcBef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Valorización: $ 7.207.200</a:t>
            </a:r>
            <a:r>
              <a:rPr lang="es-CO" sz="200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| Audiencia: </a:t>
            </a:r>
            <a:r>
              <a:rPr lang="es-CO" sz="200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137.300</a:t>
            </a:r>
            <a:endParaRPr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591492" y="5133591"/>
            <a:ext cx="3115326" cy="12802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3"/>
          <p:cNvGrpSpPr/>
          <p:nvPr/>
        </p:nvGrpSpPr>
        <p:grpSpPr>
          <a:xfrm>
            <a:off x="1430177" y="7041532"/>
            <a:ext cx="5416929" cy="644225"/>
            <a:chOff x="4193818" y="303951"/>
            <a:chExt cx="5721747" cy="695183"/>
          </a:xfrm>
        </p:grpSpPr>
        <p:sp>
          <p:nvSpPr>
            <p:cNvPr id="111" name="Google Shape;111;p3"/>
            <p:cNvSpPr/>
            <p:nvPr/>
          </p:nvSpPr>
          <p:spPr>
            <a:xfrm>
              <a:off x="4193818" y="303951"/>
              <a:ext cx="5721747" cy="695183"/>
            </a:xfrm>
            <a:prstGeom prst="rect">
              <a:avLst/>
            </a:prstGeom>
            <a:solidFill>
              <a:srgbClr val="EBA83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4214069" y="426300"/>
              <a:ext cx="5635766" cy="443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s-CO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Medio: RCN Radio (Bogotá)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3"/>
          <p:cNvSpPr txBox="1"/>
          <p:nvPr/>
        </p:nvSpPr>
        <p:spPr>
          <a:xfrm>
            <a:off x="1585639" y="7834824"/>
            <a:ext cx="523081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/>
            <a:r>
              <a:rPr lang="es-ES" sz="22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COLOMBIA CUIDA </a:t>
            </a:r>
          </a:p>
        </p:txBody>
      </p:sp>
      <p:sp>
        <p:nvSpPr>
          <p:cNvPr id="2" name="Google Shape;108;p3">
            <a:extLst>
              <a:ext uri="{FF2B5EF4-FFF2-40B4-BE49-F238E27FC236}">
                <a16:creationId xmlns:a16="http://schemas.microsoft.com/office/drawing/2014/main" id="{5CBB2922-6660-E767-65FE-130CD07FC51E}"/>
              </a:ext>
            </a:extLst>
          </p:cNvPr>
          <p:cNvSpPr txBox="1"/>
          <p:nvPr/>
        </p:nvSpPr>
        <p:spPr>
          <a:xfrm>
            <a:off x="9324961" y="8753292"/>
            <a:ext cx="5345400" cy="360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just"/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“</a:t>
            </a:r>
            <a:r>
              <a:rPr lang="es-MX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Otr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iniciativa importante aquí en Colombia es de </a:t>
            </a:r>
            <a:r>
              <a:rPr lang="es-MX" sz="2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Wellbeing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Summit Bogotá, una nueva conciencia de bienestar en América latina. Expertos en bienestar de todo el mundo se van a dar cita aquí en Bogotá del 13 al 16 de septiembre en el Gimnasio </a:t>
            </a:r>
            <a:r>
              <a:rPr lang="es-MX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oderno </a:t>
            </a:r>
            <a:r>
              <a:rPr lang="es-MX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y la </a:t>
            </a:r>
            <a:r>
              <a:rPr lang="es-MX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</a:t>
            </a:r>
            <a:r>
              <a:rPr lang="es-MX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niversidad </a:t>
            </a:r>
            <a:r>
              <a:rPr lang="es-MX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</a:t>
            </a:r>
            <a:r>
              <a:rPr lang="es-MX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 </a:t>
            </a:r>
            <a:r>
              <a:rPr lang="es-MX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</a:t>
            </a:r>
            <a:r>
              <a:rPr lang="es-MX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alle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para hablar de bienestar hoy</a:t>
            </a:r>
            <a:r>
              <a:rPr lang="es-CO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”, subraya el medio Caracol Radio.</a:t>
            </a:r>
          </a:p>
          <a:p>
            <a:pPr algn="just"/>
            <a:endParaRPr sz="2000" b="1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Helvetica Neue"/>
              <a:buNone/>
            </a:pPr>
            <a:r>
              <a:rPr lang="es-CO" sz="2000" b="0" i="0" u="sng" strike="noStrike" cap="none" dirty="0">
                <a:solidFill>
                  <a:srgbClr val="0563C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9"/>
              </a:rPr>
              <a:t>Clic para ver la noticia completa </a:t>
            </a:r>
            <a:endParaRPr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just">
              <a:spcBef>
                <a:spcPts val="800"/>
              </a:spcBef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Valorización: $ </a:t>
            </a:r>
            <a:r>
              <a:rPr lang="es-CO" sz="200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1.818.810 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| Audiencia: </a:t>
            </a:r>
            <a:r>
              <a:rPr lang="es-CO" sz="200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440.000</a:t>
            </a:r>
            <a:endParaRPr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3" name="Google Shape;110;p3">
            <a:extLst>
              <a:ext uri="{FF2B5EF4-FFF2-40B4-BE49-F238E27FC236}">
                <a16:creationId xmlns:a16="http://schemas.microsoft.com/office/drawing/2014/main" id="{436F0970-E06B-C7A9-F314-D74193116662}"/>
              </a:ext>
            </a:extLst>
          </p:cNvPr>
          <p:cNvGrpSpPr/>
          <p:nvPr/>
        </p:nvGrpSpPr>
        <p:grpSpPr>
          <a:xfrm>
            <a:off x="9253432" y="7041532"/>
            <a:ext cx="5416929" cy="644225"/>
            <a:chOff x="4193818" y="303951"/>
            <a:chExt cx="5721747" cy="695183"/>
          </a:xfrm>
        </p:grpSpPr>
        <p:sp>
          <p:nvSpPr>
            <p:cNvPr id="4" name="Google Shape;111;p3">
              <a:extLst>
                <a:ext uri="{FF2B5EF4-FFF2-40B4-BE49-F238E27FC236}">
                  <a16:creationId xmlns:a16="http://schemas.microsoft.com/office/drawing/2014/main" id="{325EDA31-2F0F-30C4-B22B-2778A10C32A1}"/>
                </a:ext>
              </a:extLst>
            </p:cNvPr>
            <p:cNvSpPr/>
            <p:nvPr/>
          </p:nvSpPr>
          <p:spPr>
            <a:xfrm>
              <a:off x="4193818" y="303951"/>
              <a:ext cx="5721747" cy="695183"/>
            </a:xfrm>
            <a:prstGeom prst="rect">
              <a:avLst/>
            </a:prstGeom>
            <a:solidFill>
              <a:srgbClr val="EBA83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12;p3">
              <a:extLst>
                <a:ext uri="{FF2B5EF4-FFF2-40B4-BE49-F238E27FC236}">
                  <a16:creationId xmlns:a16="http://schemas.microsoft.com/office/drawing/2014/main" id="{C20E0982-57C4-C2C6-DDF3-3271CADE8433}"/>
                </a:ext>
              </a:extLst>
            </p:cNvPr>
            <p:cNvSpPr txBox="1"/>
            <p:nvPr/>
          </p:nvSpPr>
          <p:spPr>
            <a:xfrm>
              <a:off x="4214069" y="426300"/>
              <a:ext cx="5635766" cy="443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s-CO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Medio: Caracol Radio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Google Shape;113;p3">
            <a:extLst>
              <a:ext uri="{FF2B5EF4-FFF2-40B4-BE49-F238E27FC236}">
                <a16:creationId xmlns:a16="http://schemas.microsoft.com/office/drawing/2014/main" id="{7F6D8B1F-0D2A-7556-1410-28D44BCF5574}"/>
              </a:ext>
            </a:extLst>
          </p:cNvPr>
          <p:cNvSpPr txBox="1"/>
          <p:nvPr/>
        </p:nvSpPr>
        <p:spPr>
          <a:xfrm>
            <a:off x="9408894" y="7905162"/>
            <a:ext cx="523081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ctr"/>
            <a:r>
              <a:rPr lang="es-MX" sz="22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NUEVA CONCIENCIA DE BIENESTAR EN AMÉRICA LATINA</a:t>
            </a:r>
            <a:endParaRPr lang="es-ES" sz="2200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Google Shape;66;p1">
            <a:extLst>
              <a:ext uri="{FF2B5EF4-FFF2-40B4-BE49-F238E27FC236}">
                <a16:creationId xmlns:a16="http://schemas.microsoft.com/office/drawing/2014/main" id="{E144DED5-449F-18C7-4DAF-D457A9C9FCA7}"/>
              </a:ext>
            </a:extLst>
          </p:cNvPr>
          <p:cNvSpPr txBox="1"/>
          <p:nvPr/>
        </p:nvSpPr>
        <p:spPr>
          <a:xfrm>
            <a:off x="1430177" y="4335236"/>
            <a:ext cx="133131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Boletín </a:t>
            </a:r>
            <a:r>
              <a:rPr lang="es-CO" sz="2000" dirty="0">
                <a:latin typeface="Calibri"/>
                <a:ea typeface="Calibri"/>
                <a:cs typeface="Calibri"/>
                <a:sym typeface="Calibri"/>
              </a:rPr>
              <a:t>185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Del  </a:t>
            </a:r>
            <a:r>
              <a:rPr lang="es-CO" sz="20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8 de septiembre de 2023      |       Dirección de Comunicación y Mercadeo-VPDH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5" descr="Imagen 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08" y="-20731"/>
            <a:ext cx="16257542" cy="614337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/>
          <p:nvPr/>
        </p:nvSpPr>
        <p:spPr>
          <a:xfrm>
            <a:off x="13574" y="22757231"/>
            <a:ext cx="16271162" cy="6187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endParaRPr sz="3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5" descr="Imagen 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007" y="21838339"/>
            <a:ext cx="16244016" cy="162748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 txBox="1"/>
          <p:nvPr/>
        </p:nvSpPr>
        <p:spPr>
          <a:xfrm>
            <a:off x="1465941" y="7992973"/>
            <a:ext cx="534556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/>
            <a:r>
              <a:rPr lang="es-MX" sz="2200" b="1" dirty="0">
                <a:latin typeface="Calibri"/>
                <a:ea typeface="Calibri"/>
                <a:cs typeface="Calibri"/>
                <a:sym typeface="Calibri"/>
              </a:rPr>
              <a:t>LOS MALESTARES DEL RETRASO DE LAS OBRAS DE VALORIZACIÓN EN BOGOTÁ</a:t>
            </a:r>
            <a:endParaRPr lang="es-CO" sz="2200" b="1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3" name="Google Shape;123;p5"/>
          <p:cNvGrpSpPr/>
          <p:nvPr/>
        </p:nvGrpSpPr>
        <p:grpSpPr>
          <a:xfrm>
            <a:off x="1430177" y="6907526"/>
            <a:ext cx="5483097" cy="918892"/>
            <a:chOff x="4193818" y="303951"/>
            <a:chExt cx="5791638" cy="695183"/>
          </a:xfrm>
        </p:grpSpPr>
        <p:sp>
          <p:nvSpPr>
            <p:cNvPr id="124" name="Google Shape;124;p5"/>
            <p:cNvSpPr/>
            <p:nvPr/>
          </p:nvSpPr>
          <p:spPr>
            <a:xfrm>
              <a:off x="4193818" y="303951"/>
              <a:ext cx="5721747" cy="695183"/>
            </a:xfrm>
            <a:prstGeom prst="rect">
              <a:avLst/>
            </a:prstGeom>
            <a:solidFill>
              <a:srgbClr val="EBA83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5"/>
            <p:cNvSpPr txBox="1"/>
            <p:nvPr/>
          </p:nvSpPr>
          <p:spPr>
            <a:xfrm>
              <a:off x="4349689" y="429957"/>
              <a:ext cx="5635767" cy="443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Medio: </a:t>
              </a:r>
              <a:r>
                <a:rPr lang="es-CO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El Espectador</a:t>
              </a:r>
              <a:r>
                <a:rPr lang="es-CO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   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6" name="Google Shape;126;p5" descr="Imagen 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3417" y="5072844"/>
            <a:ext cx="3351475" cy="137523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17;p20">
            <a:extLst>
              <a:ext uri="{FF2B5EF4-FFF2-40B4-BE49-F238E27FC236}">
                <a16:creationId xmlns:a16="http://schemas.microsoft.com/office/drawing/2014/main" id="{DACBF79F-00A3-4DF1-A81D-A01E3B3B8593}"/>
              </a:ext>
            </a:extLst>
          </p:cNvPr>
          <p:cNvSpPr txBox="1"/>
          <p:nvPr/>
        </p:nvSpPr>
        <p:spPr>
          <a:xfrm>
            <a:off x="1430177" y="12020781"/>
            <a:ext cx="5345400" cy="3601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“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Hay un evidente deterioro en la calidad de vida y productividad. Y uno de los temas que generan mayor frustración es que algunas obras parecen no avanzar. Hay unas que están paralizadas y producen cuellos de botella y congestionamiento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”, destaca </a:t>
            </a: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Edder Velandia, docente del programa de Ingeniería Civil de la Universidad de La Salle.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Helvetica Neue"/>
              <a:buNone/>
            </a:pPr>
            <a:r>
              <a:rPr lang="es-CO" sz="2000" b="0" i="0" u="sng" strike="noStrike" cap="none" dirty="0">
                <a:solidFill>
                  <a:srgbClr val="0563C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7"/>
              </a:rPr>
              <a:t>Clic para ver la noticia completa </a:t>
            </a:r>
            <a:endParaRPr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just">
              <a:spcBef>
                <a:spcPts val="800"/>
              </a:spcBef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Valorización: $ 9.044.000</a:t>
            </a:r>
            <a:r>
              <a:rPr lang="es-CO" sz="200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 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| Audiencia: </a:t>
            </a:r>
            <a:r>
              <a:rPr lang="es-CO" sz="200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250.254</a:t>
            </a:r>
            <a:endParaRPr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Google Shape;122;p5">
            <a:extLst>
              <a:ext uri="{FF2B5EF4-FFF2-40B4-BE49-F238E27FC236}">
                <a16:creationId xmlns:a16="http://schemas.microsoft.com/office/drawing/2014/main" id="{1F76247E-55E1-AAE1-3E82-D09843D28E2B}"/>
              </a:ext>
            </a:extLst>
          </p:cNvPr>
          <p:cNvSpPr txBox="1"/>
          <p:nvPr/>
        </p:nvSpPr>
        <p:spPr>
          <a:xfrm>
            <a:off x="8958458" y="7992973"/>
            <a:ext cx="534556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/>
            <a:r>
              <a:rPr lang="es-MX" sz="2200" b="1" dirty="0">
                <a:latin typeface="Calibri"/>
                <a:ea typeface="Calibri"/>
                <a:cs typeface="Calibri"/>
                <a:sym typeface="Calibri"/>
              </a:rPr>
              <a:t>THE WELLBEING SUMMIT BOGOTÁ: POR EL BIENESTAR DE AMÉRICA LATINA</a:t>
            </a:r>
            <a:endParaRPr lang="es-CO" sz="2200" b="1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23;p5">
            <a:extLst>
              <a:ext uri="{FF2B5EF4-FFF2-40B4-BE49-F238E27FC236}">
                <a16:creationId xmlns:a16="http://schemas.microsoft.com/office/drawing/2014/main" id="{72C0BAA8-FB8D-CB20-C0A6-8E04F9CA5FDE}"/>
              </a:ext>
            </a:extLst>
          </p:cNvPr>
          <p:cNvGrpSpPr/>
          <p:nvPr/>
        </p:nvGrpSpPr>
        <p:grpSpPr>
          <a:xfrm>
            <a:off x="8922694" y="6907526"/>
            <a:ext cx="5483097" cy="918892"/>
            <a:chOff x="4193818" y="303951"/>
            <a:chExt cx="5791638" cy="695183"/>
          </a:xfrm>
        </p:grpSpPr>
        <p:sp>
          <p:nvSpPr>
            <p:cNvPr id="5" name="Google Shape;124;p5">
              <a:extLst>
                <a:ext uri="{FF2B5EF4-FFF2-40B4-BE49-F238E27FC236}">
                  <a16:creationId xmlns:a16="http://schemas.microsoft.com/office/drawing/2014/main" id="{BD4247F9-5CE4-5240-1039-4A90E2F84439}"/>
                </a:ext>
              </a:extLst>
            </p:cNvPr>
            <p:cNvSpPr/>
            <p:nvPr/>
          </p:nvSpPr>
          <p:spPr>
            <a:xfrm>
              <a:off x="4193818" y="303951"/>
              <a:ext cx="5721747" cy="695183"/>
            </a:xfrm>
            <a:prstGeom prst="rect">
              <a:avLst/>
            </a:prstGeom>
            <a:solidFill>
              <a:srgbClr val="EBA83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5;p5">
              <a:extLst>
                <a:ext uri="{FF2B5EF4-FFF2-40B4-BE49-F238E27FC236}">
                  <a16:creationId xmlns:a16="http://schemas.microsoft.com/office/drawing/2014/main" id="{7533BD01-8FF8-BFC6-9AFE-CAAC0C6C2878}"/>
                </a:ext>
              </a:extLst>
            </p:cNvPr>
            <p:cNvSpPr txBox="1"/>
            <p:nvPr/>
          </p:nvSpPr>
          <p:spPr>
            <a:xfrm>
              <a:off x="4349689" y="429957"/>
              <a:ext cx="5635767" cy="443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Medio: </a:t>
              </a:r>
              <a:r>
                <a:rPr lang="es-CO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El Nuevo Siglo</a:t>
              </a:r>
              <a:r>
                <a:rPr lang="es-CO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  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;p20">
            <a:extLst>
              <a:ext uri="{FF2B5EF4-FFF2-40B4-BE49-F238E27FC236}">
                <a16:creationId xmlns:a16="http://schemas.microsoft.com/office/drawing/2014/main" id="{2197B6DB-2D90-A6AB-37BE-7CBBFBCC00BC}"/>
              </a:ext>
            </a:extLst>
          </p:cNvPr>
          <p:cNvSpPr txBox="1"/>
          <p:nvPr/>
        </p:nvSpPr>
        <p:spPr>
          <a:xfrm>
            <a:off x="9060391" y="13015829"/>
            <a:ext cx="5345400" cy="298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“Y en solidaridad el ganador fue Utopía, un proyecto de la 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Universidad de La Salle 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que busca convertir jóvenes campesinos que están en extrema vulnerabilidad en profesionales del agro o líderes de sus comunidades”, expresó, El Colombiano  en su nota de prensa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Helvetica Neue"/>
              <a:buNone/>
            </a:pPr>
            <a:r>
              <a:rPr lang="es-CO" sz="2000" b="0" i="0" u="sng" strike="noStrike" cap="none" dirty="0">
                <a:solidFill>
                  <a:srgbClr val="0563C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9"/>
              </a:rPr>
              <a:t>Clic para ver la noticia completa </a:t>
            </a:r>
            <a:endParaRPr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just">
              <a:spcBef>
                <a:spcPts val="800"/>
              </a:spcBef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Valorización: $ </a:t>
            </a:r>
            <a:r>
              <a:rPr lang="es-CO" sz="200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7.388.200 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| Audiencia: 250.653</a:t>
            </a:r>
            <a:endParaRPr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Google Shape;66;p1">
            <a:extLst>
              <a:ext uri="{FF2B5EF4-FFF2-40B4-BE49-F238E27FC236}">
                <a16:creationId xmlns:a16="http://schemas.microsoft.com/office/drawing/2014/main" id="{00D8FD44-D3B9-F633-B0FF-9465A737485B}"/>
              </a:ext>
            </a:extLst>
          </p:cNvPr>
          <p:cNvSpPr txBox="1"/>
          <p:nvPr/>
        </p:nvSpPr>
        <p:spPr>
          <a:xfrm>
            <a:off x="1430177" y="4335236"/>
            <a:ext cx="133131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Boletín </a:t>
            </a:r>
            <a:r>
              <a:rPr lang="es-CO" sz="2000" dirty="0">
                <a:latin typeface="Calibri"/>
                <a:ea typeface="Calibri"/>
                <a:cs typeface="Calibri"/>
                <a:sym typeface="Calibri"/>
              </a:rPr>
              <a:t>185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Del  </a:t>
            </a:r>
            <a:r>
              <a:rPr lang="es-CO" sz="20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8 de septiembre de 2023      |       Dirección de Comunicación y Mercadeo-VPDH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19177C3-B378-EA30-432D-8921EE1CDBB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705" t="15233" r="9645" b="9408"/>
          <a:stretch/>
        </p:blipFill>
        <p:spPr>
          <a:xfrm>
            <a:off x="1465941" y="8978748"/>
            <a:ext cx="5345400" cy="280955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AF4AF21-BE85-BA1F-D34E-BA06DEB60CF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5594" t="14312" r="14500" b="7466"/>
          <a:stretch/>
        </p:blipFill>
        <p:spPr>
          <a:xfrm>
            <a:off x="8907798" y="8702760"/>
            <a:ext cx="5650585" cy="41502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5" descr="Imagen 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08" y="-20731"/>
            <a:ext cx="16257542" cy="614337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/>
          <p:nvPr/>
        </p:nvSpPr>
        <p:spPr>
          <a:xfrm>
            <a:off x="13574" y="22757231"/>
            <a:ext cx="16271162" cy="6187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endParaRPr sz="3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5" descr="Imagen 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007" y="21838339"/>
            <a:ext cx="16244016" cy="162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 descr="Imagen 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3417" y="5072844"/>
            <a:ext cx="3351475" cy="13752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2;p5">
            <a:extLst>
              <a:ext uri="{FF2B5EF4-FFF2-40B4-BE49-F238E27FC236}">
                <a16:creationId xmlns:a16="http://schemas.microsoft.com/office/drawing/2014/main" id="{1F76247E-55E1-AAE1-3E82-D09843D28E2B}"/>
              </a:ext>
            </a:extLst>
          </p:cNvPr>
          <p:cNvSpPr txBox="1"/>
          <p:nvPr/>
        </p:nvSpPr>
        <p:spPr>
          <a:xfrm>
            <a:off x="5422215" y="8049670"/>
            <a:ext cx="5345568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/>
            <a:r>
              <a:rPr lang="es-MX" sz="2200" b="1" dirty="0">
                <a:latin typeface="Calibri"/>
                <a:ea typeface="Calibri"/>
                <a:cs typeface="Calibri"/>
                <a:sym typeface="Calibri"/>
              </a:rPr>
              <a:t>UNISALLE CONTRIBUYE AL CUIDADO MEDIOAMBIENTAL Y LA PARTICIPACIÓN SOCIAL</a:t>
            </a:r>
            <a:endParaRPr lang="es-CO" sz="2200" b="1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oogle Shape;123;p5">
            <a:extLst>
              <a:ext uri="{FF2B5EF4-FFF2-40B4-BE49-F238E27FC236}">
                <a16:creationId xmlns:a16="http://schemas.microsoft.com/office/drawing/2014/main" id="{72C0BAA8-FB8D-CB20-C0A6-8E04F9CA5FDE}"/>
              </a:ext>
            </a:extLst>
          </p:cNvPr>
          <p:cNvGrpSpPr/>
          <p:nvPr/>
        </p:nvGrpSpPr>
        <p:grpSpPr>
          <a:xfrm>
            <a:off x="5386451" y="6964223"/>
            <a:ext cx="5483097" cy="918892"/>
            <a:chOff x="4193818" y="303951"/>
            <a:chExt cx="5791638" cy="695183"/>
          </a:xfrm>
        </p:grpSpPr>
        <p:sp>
          <p:nvSpPr>
            <p:cNvPr id="5" name="Google Shape;124;p5">
              <a:extLst>
                <a:ext uri="{FF2B5EF4-FFF2-40B4-BE49-F238E27FC236}">
                  <a16:creationId xmlns:a16="http://schemas.microsoft.com/office/drawing/2014/main" id="{BD4247F9-5CE4-5240-1039-4A90E2F84439}"/>
                </a:ext>
              </a:extLst>
            </p:cNvPr>
            <p:cNvSpPr/>
            <p:nvPr/>
          </p:nvSpPr>
          <p:spPr>
            <a:xfrm>
              <a:off x="4193818" y="303951"/>
              <a:ext cx="5721747" cy="695183"/>
            </a:xfrm>
            <a:prstGeom prst="rect">
              <a:avLst/>
            </a:prstGeom>
            <a:solidFill>
              <a:srgbClr val="EBA83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5;p5">
              <a:extLst>
                <a:ext uri="{FF2B5EF4-FFF2-40B4-BE49-F238E27FC236}">
                  <a16:creationId xmlns:a16="http://schemas.microsoft.com/office/drawing/2014/main" id="{7533BD01-8FF8-BFC6-9AFE-CAAC0C6C2878}"/>
                </a:ext>
              </a:extLst>
            </p:cNvPr>
            <p:cNvSpPr txBox="1"/>
            <p:nvPr/>
          </p:nvSpPr>
          <p:spPr>
            <a:xfrm>
              <a:off x="4349689" y="429957"/>
              <a:ext cx="5635767" cy="4431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Medio: </a:t>
              </a:r>
              <a:r>
                <a:rPr lang="es-CO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El Nuevo Siglo</a:t>
              </a:r>
              <a:r>
                <a:rPr lang="es-CO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  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" name="Google Shape;117;p20">
            <a:extLst>
              <a:ext uri="{FF2B5EF4-FFF2-40B4-BE49-F238E27FC236}">
                <a16:creationId xmlns:a16="http://schemas.microsoft.com/office/drawing/2014/main" id="{2197B6DB-2D90-A6AB-37BE-7CBBFBCC00BC}"/>
              </a:ext>
            </a:extLst>
          </p:cNvPr>
          <p:cNvSpPr txBox="1"/>
          <p:nvPr/>
        </p:nvSpPr>
        <p:spPr>
          <a:xfrm>
            <a:off x="5635430" y="12436566"/>
            <a:ext cx="5345400" cy="4525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“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La ejecución de este proyecto se ha logrado gracias a un equipo interdisciplinario de egresados y estudiantes del programa de Ingeniería Ambiental y Sanitaria de Unisalle que se han formado y cuentan con experiencia en análisis de procesos, impacto ambiental, estrategias de financiación y habilidades blandas, entre otras competencias importantes asociadas al proyecto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”, advierte </a:t>
            </a:r>
            <a:r>
              <a:rPr lang="es-CO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Beatriz Elena Ortiz, directora del Observatorio de Economía Circular de la Universidad de La Salle.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Helvetica Neue"/>
              <a:buNone/>
            </a:pPr>
            <a:r>
              <a:rPr lang="es-CO" sz="2000" b="0" i="0" u="sng" strike="noStrike" cap="none" dirty="0">
                <a:solidFill>
                  <a:srgbClr val="0563C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7"/>
              </a:rPr>
              <a:t>Clic para ver la noticia completa </a:t>
            </a:r>
            <a:endParaRPr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just">
              <a:spcBef>
                <a:spcPts val="800"/>
              </a:spcBef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Valorización: $ </a:t>
            </a:r>
            <a:r>
              <a:rPr lang="es-CO" sz="200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39.798.000 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| Audiencia: 158.100</a:t>
            </a:r>
            <a:endParaRPr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6" name="Google Shape;66;p1">
            <a:extLst>
              <a:ext uri="{FF2B5EF4-FFF2-40B4-BE49-F238E27FC236}">
                <a16:creationId xmlns:a16="http://schemas.microsoft.com/office/drawing/2014/main" id="{00D8FD44-D3B9-F633-B0FF-9465A737485B}"/>
              </a:ext>
            </a:extLst>
          </p:cNvPr>
          <p:cNvSpPr txBox="1"/>
          <p:nvPr/>
        </p:nvSpPr>
        <p:spPr>
          <a:xfrm>
            <a:off x="1430177" y="4335236"/>
            <a:ext cx="133131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Boletín </a:t>
            </a:r>
            <a:r>
              <a:rPr lang="es-CO" sz="2000" dirty="0">
                <a:latin typeface="Calibri"/>
                <a:ea typeface="Calibri"/>
                <a:cs typeface="Calibri"/>
                <a:sym typeface="Calibri"/>
              </a:rPr>
              <a:t>185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Del  </a:t>
            </a:r>
            <a:r>
              <a:rPr lang="es-CO" sz="20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8 de septiembre de 2023      |       Dirección de Comunicación y Mercadeo-VPDH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CB5C833-1B44-0B37-54F1-D25B5C6AF42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531" t="16314" r="1000" b="8085"/>
          <a:stretch/>
        </p:blipFill>
        <p:spPr>
          <a:xfrm>
            <a:off x="5534018" y="9351236"/>
            <a:ext cx="5446812" cy="284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93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" descr="Imagen 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08" y="-20731"/>
            <a:ext cx="16257542" cy="614337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/>
          <p:nvPr/>
        </p:nvSpPr>
        <p:spPr>
          <a:xfrm>
            <a:off x="13574" y="22757231"/>
            <a:ext cx="16271162" cy="6187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endParaRPr sz="3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7" descr="Imagen 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007" y="21838339"/>
            <a:ext cx="16244016" cy="162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 descr="https://lh6.googleusercontent.com/l1WOtBjPzL5ilvtuPGrx3l0oQI-ybOl5PXAT2j3_XVDp6ytsEvC4fDFZVdR2CKrbk_ml6BrKZo-a-RywARYv0TYm6njCNdtg_o4NG8Mmx8izKyZ6OvDTlFwtmkFiI51T57SkflCbVxyU_bTwP6IPxlEagz01hRNZDa5fz6hkGpiMLrfyf_DzfEjy-Xh7DUKZmYxb2XWIr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3862" y="5331120"/>
            <a:ext cx="2560401" cy="94829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2096812" y="7532244"/>
            <a:ext cx="53106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/>
            <a:r>
              <a:rPr lang="es-MX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¿ES VIABLE LA IDEA DE PETRO DE QUE EL TRANSPORTE PÚBLICO SEA GRATUITO EN COLOMBIA?</a:t>
            </a:r>
            <a:endParaRPr lang="es-ES" sz="2000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141" name="Google Shape;141;p7"/>
          <p:cNvGrpSpPr/>
          <p:nvPr/>
        </p:nvGrpSpPr>
        <p:grpSpPr>
          <a:xfrm>
            <a:off x="8755280" y="6529778"/>
            <a:ext cx="5416639" cy="778068"/>
            <a:chOff x="4193818" y="303951"/>
            <a:chExt cx="5721600" cy="695100"/>
          </a:xfrm>
        </p:grpSpPr>
        <p:sp>
          <p:nvSpPr>
            <p:cNvPr id="142" name="Google Shape;142;p7"/>
            <p:cNvSpPr/>
            <p:nvPr/>
          </p:nvSpPr>
          <p:spPr>
            <a:xfrm>
              <a:off x="4193818" y="303951"/>
              <a:ext cx="5721600" cy="695100"/>
            </a:xfrm>
            <a:prstGeom prst="rect">
              <a:avLst/>
            </a:prstGeom>
            <a:solidFill>
              <a:srgbClr val="EBA83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7"/>
            <p:cNvSpPr txBox="1"/>
            <p:nvPr/>
          </p:nvSpPr>
          <p:spPr>
            <a:xfrm>
              <a:off x="4214068" y="426300"/>
              <a:ext cx="5635800" cy="44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Medio:  Agronegocios</a:t>
              </a:r>
            </a:p>
          </p:txBody>
        </p:sp>
      </p:grpSp>
      <p:sp>
        <p:nvSpPr>
          <p:cNvPr id="144" name="Google Shape;144;p7"/>
          <p:cNvSpPr txBox="1"/>
          <p:nvPr/>
        </p:nvSpPr>
        <p:spPr>
          <a:xfrm>
            <a:off x="8778128" y="7489246"/>
            <a:ext cx="53979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/>
            <a:r>
              <a:rPr lang="es-MX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CONOZCA LOS MÉTODOS QUE PUEDE USAR PARA AUMENTAR LA PRODUCCIÓN DE LECHE EN VACAS</a:t>
            </a:r>
          </a:p>
        </p:txBody>
      </p:sp>
      <p:grpSp>
        <p:nvGrpSpPr>
          <p:cNvPr id="145" name="Google Shape;145;p7"/>
          <p:cNvGrpSpPr/>
          <p:nvPr/>
        </p:nvGrpSpPr>
        <p:grpSpPr>
          <a:xfrm>
            <a:off x="1990773" y="6486726"/>
            <a:ext cx="5416639" cy="876059"/>
            <a:chOff x="4193818" y="303951"/>
            <a:chExt cx="5721600" cy="695100"/>
          </a:xfrm>
        </p:grpSpPr>
        <p:sp>
          <p:nvSpPr>
            <p:cNvPr id="146" name="Google Shape;146;p7"/>
            <p:cNvSpPr/>
            <p:nvPr/>
          </p:nvSpPr>
          <p:spPr>
            <a:xfrm>
              <a:off x="4193818" y="303951"/>
              <a:ext cx="5721600" cy="695100"/>
            </a:xfrm>
            <a:prstGeom prst="rect">
              <a:avLst/>
            </a:prstGeom>
            <a:solidFill>
              <a:srgbClr val="EBA83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4214068" y="426300"/>
              <a:ext cx="5635800" cy="44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Medio: </a:t>
              </a:r>
              <a:r>
                <a:rPr lang="es-CO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Valora </a:t>
              </a:r>
              <a:r>
                <a:rPr lang="es-CO" sz="2800" b="1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Analitik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37;p7">
            <a:extLst>
              <a:ext uri="{FF2B5EF4-FFF2-40B4-BE49-F238E27FC236}">
                <a16:creationId xmlns:a16="http://schemas.microsoft.com/office/drawing/2014/main" id="{30CFE7C5-7F70-157A-9A89-A0D6D68CC882}"/>
              </a:ext>
            </a:extLst>
          </p:cNvPr>
          <p:cNvSpPr txBox="1"/>
          <p:nvPr/>
        </p:nvSpPr>
        <p:spPr>
          <a:xfrm>
            <a:off x="8868527" y="11677315"/>
            <a:ext cx="5396700" cy="4298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just"/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“</a:t>
            </a:r>
            <a:r>
              <a:rPr lang="es-MX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</a:t>
            </a:r>
            <a:r>
              <a:rPr lang="es-MX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 debe mejorar el manejo nutricional donde se dan concentrados a razón de 1kg por cada 5 litros de leche, con un muy buen manejo nutricional las vacas podrán picar en lactancia entre 8 a 15 litros por encima del promedio normal del hato. Dentro del manejo se podría establecer ejecutar un tercer ordeño con resultados positivos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”, </a:t>
            </a:r>
            <a:r>
              <a:rPr lang="es-CO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subraya </a:t>
            </a:r>
            <a:r>
              <a:rPr lang="es-MX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César Augusto Gómez Velásquez, docente de la Facultad de Ciencias Agropecuarias de la Universidad de La Salle.</a:t>
            </a:r>
          </a:p>
          <a:p>
            <a:pPr algn="just"/>
            <a:endParaRPr lang="es-CO" sz="2000" b="1" dirty="0"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just">
              <a:spcBef>
                <a:spcPts val="800"/>
              </a:spcBef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6"/>
              </a:rPr>
              <a:t>Clic para ver la noticia c</a:t>
            </a:r>
            <a:r>
              <a:rPr lang="es-CO" sz="2000" dirty="0"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6"/>
              </a:rPr>
              <a:t>ompleta </a:t>
            </a:r>
            <a:endParaRPr lang="es-CO"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just">
              <a:spcBef>
                <a:spcPts val="800"/>
              </a:spcBef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Valorización: $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3.500.000</a:t>
            </a:r>
            <a:r>
              <a:rPr lang="es-CO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|Audiencia:  472</a:t>
            </a:r>
            <a:endParaRPr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Google Shape;66;p1">
            <a:extLst>
              <a:ext uri="{FF2B5EF4-FFF2-40B4-BE49-F238E27FC236}">
                <a16:creationId xmlns:a16="http://schemas.microsoft.com/office/drawing/2014/main" id="{DF3F7D47-F050-C49D-5EE0-B03542E8F2FD}"/>
              </a:ext>
            </a:extLst>
          </p:cNvPr>
          <p:cNvSpPr txBox="1"/>
          <p:nvPr/>
        </p:nvSpPr>
        <p:spPr>
          <a:xfrm>
            <a:off x="1430177" y="4335236"/>
            <a:ext cx="133131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Boletín </a:t>
            </a:r>
            <a:r>
              <a:rPr lang="es-CO" sz="2000" dirty="0">
                <a:latin typeface="Calibri"/>
                <a:ea typeface="Calibri"/>
                <a:cs typeface="Calibri"/>
                <a:sym typeface="Calibri"/>
              </a:rPr>
              <a:t>185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Del  </a:t>
            </a:r>
            <a:r>
              <a:rPr lang="es-CO" sz="20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8 de septiembre de 2023      |       Dirección de Comunicación y Mercadeo-VPDH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2;p1">
            <a:extLst>
              <a:ext uri="{FF2B5EF4-FFF2-40B4-BE49-F238E27FC236}">
                <a16:creationId xmlns:a16="http://schemas.microsoft.com/office/drawing/2014/main" id="{BD16CEF7-8E12-4ACF-304C-16B2F1F038A7}"/>
              </a:ext>
            </a:extLst>
          </p:cNvPr>
          <p:cNvSpPr txBox="1"/>
          <p:nvPr/>
        </p:nvSpPr>
        <p:spPr>
          <a:xfrm>
            <a:off x="2030173" y="11915199"/>
            <a:ext cx="5416929" cy="670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CO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 su parte, </a:t>
            </a: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Edder Velandia, profesor de la Universidad de La Salle 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 experto en ciudades y movilidad, critica la propuesta de gratuidad en el transporte público y la califica como improvisada y basada en la generación de esperanza sin fundamentos sólidos. Velandia afirma que la gratuidad aparente en el transporte público se traduciría en costos adicionales a través de impuestos y contribuciones ciudadanas. En su lugar, sugiere dirigir los auxilios de transporte que actualmente se otorgan a las personas hacia el uso del transporte público. Esto permitiría cubrir los gastos de transporte de los trabajadores y sus familias, promoviendo así una alternativa más sostenible y mejorando la calidad del servicio de transporte público en lugar de implementar propuestas inalcanzables”, afirma Valora </a:t>
            </a:r>
            <a:r>
              <a:rPr lang="es-MX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Analitik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en su nota digital.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lang="es-ES" sz="2000" b="1" i="0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Helvetica Neue"/>
              <a:buNone/>
            </a:pPr>
            <a:r>
              <a:rPr lang="es-CO" sz="2000" b="0" i="0" u="sng" strike="noStrike" cap="none" dirty="0">
                <a:solidFill>
                  <a:srgbClr val="0563C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9"/>
              </a:rPr>
              <a:t>Clic para ver la noticia completa </a:t>
            </a:r>
            <a:endParaRPr lang="es-CO"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just">
              <a:lnSpc>
                <a:spcPct val="150000"/>
              </a:lnSpc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Valorización: $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8.297.500 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| Audiencia: 34.475</a:t>
            </a:r>
            <a:endParaRPr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26" name="Picture 2" descr="La propuesta de subsidiar el transporte público">
            <a:extLst>
              <a:ext uri="{FF2B5EF4-FFF2-40B4-BE49-F238E27FC236}">
                <a16:creationId xmlns:a16="http://schemas.microsoft.com/office/drawing/2014/main" id="{48940D53-C662-B518-9D4C-1EDA8CBC9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44" y="8663667"/>
            <a:ext cx="5310600" cy="309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7F1689-FE12-485F-D727-D1239460F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458" y="8378492"/>
            <a:ext cx="5043561" cy="283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" descr="Imagen 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708" y="-20731"/>
            <a:ext cx="16257542" cy="614337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/>
          <p:nvPr/>
        </p:nvSpPr>
        <p:spPr>
          <a:xfrm>
            <a:off x="13574" y="22757231"/>
            <a:ext cx="16271162" cy="6187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endParaRPr sz="3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7" descr="Imagen 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007" y="21838339"/>
            <a:ext cx="16244016" cy="162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 descr="https://lh6.googleusercontent.com/l1WOtBjPzL5ilvtuPGrx3l0oQI-ybOl5PXAT2j3_XVDp6ytsEvC4fDFZVdR2CKrbk_ml6BrKZo-a-RywARYv0TYm6njCNdtg_o4NG8Mmx8izKyZ6OvDTlFwtmkFiI51T57SkflCbVxyU_bTwP6IPxlEagz01hRNZDa5fz6hkGpiMLrfyf_DzfEjy-Xh7DUKZmYxb2XWIrQ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43862" y="5331120"/>
            <a:ext cx="2560401" cy="94829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7"/>
          <p:cNvSpPr txBox="1"/>
          <p:nvPr/>
        </p:nvSpPr>
        <p:spPr>
          <a:xfrm>
            <a:off x="5906812" y="7763932"/>
            <a:ext cx="53106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/>
            <a:r>
              <a:rPr lang="es-MX" sz="2000" b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DESCUBRA LA NUEVA CONCIENCIA DEL BIENESTAR EN AMÉRICA LATINA EN THE WELLBEING SUMMIT BOGOTÁ 2023</a:t>
            </a:r>
            <a:endParaRPr lang="es-ES" sz="2000" b="1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145" name="Google Shape;145;p7"/>
          <p:cNvGrpSpPr/>
          <p:nvPr/>
        </p:nvGrpSpPr>
        <p:grpSpPr>
          <a:xfrm>
            <a:off x="5800773" y="6718414"/>
            <a:ext cx="5416639" cy="876059"/>
            <a:chOff x="4193818" y="303951"/>
            <a:chExt cx="5721600" cy="695100"/>
          </a:xfrm>
        </p:grpSpPr>
        <p:sp>
          <p:nvSpPr>
            <p:cNvPr id="146" name="Google Shape;146;p7"/>
            <p:cNvSpPr/>
            <p:nvPr/>
          </p:nvSpPr>
          <p:spPr>
            <a:xfrm>
              <a:off x="4193818" y="303951"/>
              <a:ext cx="5721600" cy="695100"/>
            </a:xfrm>
            <a:prstGeom prst="rect">
              <a:avLst/>
            </a:prstGeom>
            <a:solidFill>
              <a:srgbClr val="EBA83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endParaRPr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4214068" y="426300"/>
              <a:ext cx="5635800" cy="44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Medio: </a:t>
              </a:r>
              <a:r>
                <a:rPr lang="es-CO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CO" sz="2800" b="1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Blu</a:t>
              </a:r>
              <a:r>
                <a:rPr lang="es-CO" sz="2800" b="1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Radio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66;p1">
            <a:extLst>
              <a:ext uri="{FF2B5EF4-FFF2-40B4-BE49-F238E27FC236}">
                <a16:creationId xmlns:a16="http://schemas.microsoft.com/office/drawing/2014/main" id="{DF3F7D47-F050-C49D-5EE0-B03542E8F2FD}"/>
              </a:ext>
            </a:extLst>
          </p:cNvPr>
          <p:cNvSpPr txBox="1"/>
          <p:nvPr/>
        </p:nvSpPr>
        <p:spPr>
          <a:xfrm>
            <a:off x="1430177" y="4335236"/>
            <a:ext cx="133131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Boletín </a:t>
            </a:r>
            <a:r>
              <a:rPr lang="es-CO" sz="2000" dirty="0">
                <a:latin typeface="Calibri"/>
                <a:ea typeface="Calibri"/>
                <a:cs typeface="Calibri"/>
                <a:sym typeface="Calibri"/>
              </a:rPr>
              <a:t>185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Del  </a:t>
            </a:r>
            <a:r>
              <a:rPr lang="es-CO" sz="2000" dirty="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 8 de septiembre de 2023      |       Dirección de Comunicación y Mercadeo-VPDH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62;p1">
            <a:extLst>
              <a:ext uri="{FF2B5EF4-FFF2-40B4-BE49-F238E27FC236}">
                <a16:creationId xmlns:a16="http://schemas.microsoft.com/office/drawing/2014/main" id="{BD16CEF7-8E12-4ACF-304C-16B2F1F038A7}"/>
              </a:ext>
            </a:extLst>
          </p:cNvPr>
          <p:cNvSpPr txBox="1"/>
          <p:nvPr/>
        </p:nvSpPr>
        <p:spPr>
          <a:xfrm>
            <a:off x="5790656" y="12683774"/>
            <a:ext cx="5416929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CO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cumbre es un esfuerzo conjunto entre varias organizaciones y fundaciones, como la Fundación Gratitud de Fonseca, </a:t>
            </a:r>
            <a:r>
              <a:rPr lang="es-MX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Coimpacta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la Fundación TAAP, Aid </a:t>
            </a:r>
            <a:r>
              <a:rPr lang="es-MX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Aids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la Fundación Mi Sangre de Juanes, Unidos en Red y Riaño Producciones, en alianza con </a:t>
            </a:r>
            <a:r>
              <a:rPr lang="es-MX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Wellbeing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Project y </a:t>
            </a:r>
            <a:r>
              <a:rPr lang="es-MX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Universidad de la Salle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Además, cuenta con el apoyo de diversas instituciones y marcas comprometidas con el bienestar y el cambio social”, destaca el medio </a:t>
            </a:r>
            <a:r>
              <a:rPr lang="es-MX" sz="2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Blu</a:t>
            </a:r>
            <a:r>
              <a:rPr lang="es-MX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Radio.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lang="es-ES" sz="2000" b="1" i="0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Helvetica Neue"/>
              <a:buNone/>
            </a:pPr>
            <a:r>
              <a:rPr lang="es-CO" sz="2000" b="0" i="0" u="sng" strike="noStrike" cap="none" dirty="0">
                <a:solidFill>
                  <a:srgbClr val="0563C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  <a:hlinkClick r:id="rId7"/>
              </a:rPr>
              <a:t>Clic para ver la noticia completa </a:t>
            </a:r>
            <a:endParaRPr lang="es-CO"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</a:endParaRPr>
          </a:p>
          <a:p>
            <a:pPr lvl="0" algn="just">
              <a:lnSpc>
                <a:spcPct val="150000"/>
              </a:lnSpc>
            </a:pP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Valorización: $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9.725.000 </a:t>
            </a:r>
            <a:r>
              <a:rPr lang="es-CO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| Audiencia: 130.000</a:t>
            </a:r>
            <a:endParaRPr sz="2000" b="0" i="0" u="sng" strike="noStrike" cap="none" dirty="0">
              <a:solidFill>
                <a:srgbClr val="0563C1"/>
              </a:solidFill>
              <a:latin typeface="Calibri" panose="020F0502020204030204" pitchFamily="34" charset="0"/>
              <a:ea typeface="Helvetica Neue"/>
              <a:cs typeface="Calibri" panose="020F0502020204030204" pitchFamily="34" charset="0"/>
              <a:sym typeface="Helvetica Neue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050" name="Picture 2" descr="Evento The Wellbeing Summit Bogotá Foto: The Wellbeing Summit">
            <a:extLst>
              <a:ext uri="{FF2B5EF4-FFF2-40B4-BE49-F238E27FC236}">
                <a16:creationId xmlns:a16="http://schemas.microsoft.com/office/drawing/2014/main" id="{73920A58-E546-7E18-162A-CC9EC96C7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72" y="8985915"/>
            <a:ext cx="5396699" cy="339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912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15348</TotalTime>
  <Words>1049</Words>
  <Application>Microsoft Office PowerPoint</Application>
  <PresentationFormat>Personalizado</PresentationFormat>
  <Paragraphs>72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 Neue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Camilo</dc:creator>
  <cp:lastModifiedBy>Lorena Rojas Romero</cp:lastModifiedBy>
  <cp:revision>115</cp:revision>
  <dcterms:modified xsi:type="dcterms:W3CDTF">2023-09-28T21:40:15Z</dcterms:modified>
</cp:coreProperties>
</file>